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83" r:id="rId2"/>
    <p:sldId id="297" r:id="rId3"/>
    <p:sldId id="288" r:id="rId4"/>
    <p:sldId id="304" r:id="rId5"/>
    <p:sldId id="305" r:id="rId6"/>
    <p:sldId id="314" r:id="rId7"/>
    <p:sldId id="317" r:id="rId8"/>
    <p:sldId id="315" r:id="rId9"/>
    <p:sldId id="316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290" r:id="rId18"/>
    <p:sldId id="292" r:id="rId19"/>
    <p:sldId id="291" r:id="rId20"/>
    <p:sldId id="293" r:id="rId21"/>
    <p:sldId id="308" r:id="rId22"/>
    <p:sldId id="298" r:id="rId23"/>
    <p:sldId id="300" r:id="rId24"/>
    <p:sldId id="301" r:id="rId25"/>
    <p:sldId id="299" r:id="rId26"/>
    <p:sldId id="302" r:id="rId27"/>
    <p:sldId id="30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ttile,Stephen" initials="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5" autoAdjust="0"/>
    <p:restoredTop sz="85355" autoAdjust="0"/>
  </p:normalViewPr>
  <p:slideViewPr>
    <p:cSldViewPr>
      <p:cViewPr>
        <p:scale>
          <a:sx n="75" d="100"/>
          <a:sy n="75" d="100"/>
        </p:scale>
        <p:origin x="-266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8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1705F19-D8E0-4CD8-9B61-1D1F8B9881F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9531238-CDC0-4B87-AB1D-6DB3CF763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9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15A2E4A-BAD6-4D00-853D-A4AC4C16586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DCE70A4-B02B-469D-8C12-8A3EA12B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4E987-FBD5-425F-9A9C-13459EAB863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70A4-B02B-469D-8C12-8A3EA12BF4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70A4-B02B-469D-8C12-8A3EA12BF4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70A4-B02B-469D-8C12-8A3EA12BF4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70A4-B02B-469D-8C12-8A3EA12BF4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70A4-B02B-469D-8C12-8A3EA12BF4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70A4-B02B-469D-8C12-8A3EA12BF4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4A9035-4866-4274-91F6-4DD256F4AC2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76870A4-6366-4085-A429-874E9AECB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8FA8E2-3C14-4367-AF83-AB49F66B3A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99040" y="1573268"/>
            <a:ext cx="8647113" cy="46243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 Kingston provides: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to central Kingston (the “old” city)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to central Kingston (the “old” city)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sewer services to the entire city</a:t>
            </a:r>
          </a:p>
          <a:p>
            <a:pPr marL="342900" lvl="2" indent="-342900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former townships are provided electricity by Hydro One and gas by Union Gas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LDC = local distribution company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7886" y="363341"/>
            <a:ext cx="6050514" cy="855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Services &amp; Service Territory</a:t>
            </a:r>
          </a:p>
        </p:txBody>
      </p:sp>
    </p:spTree>
    <p:extLst>
      <p:ext uri="{BB962C8B-B14F-4D97-AF65-F5344CB8AC3E}">
        <p14:creationId xmlns:p14="http://schemas.microsoft.com/office/powerpoint/2010/main" val="16374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Commercial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Audit Funding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Small Business Lighting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Business Refrigeration Incentive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Process and Systems Upgrade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High Performance New Construction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Energy Manager</a:t>
            </a:r>
          </a:p>
          <a:p>
            <a:r>
              <a:rPr lang="en-CA" dirty="0">
                <a:solidFill>
                  <a:schemeClr val="bg1"/>
                </a:solidFill>
              </a:rPr>
              <a:t>Retrofit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Audit Funding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Electricity survey and analysis (whole building)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Systems audit (just one system in a building, excluding lighting)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Incentive is lesser of calculation based on square footage, or 50% of the audit cost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Small Business Lighting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Eligible business can get up to $2,000 in free lighting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An assessor visits the business and determines eligible measures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Equipment is installed by selected contractor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 smtClean="0"/>
              <a:t>Business Refrigeration Incentive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Very similar to Small Business Lighting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Up to $2,500 in free refrigeration upgrades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Night curtains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Strip curtains for walk-in coolers and freezers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Condenser cleaning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dirty="0" smtClean="0"/>
              <a:t>Process and Systems Upgrade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For larger projects, with savings of 300MWh or more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Can include study funding (Engineering Feasibility Study)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For projects like large chiller replacements, server replacements, or co-generation (not natural gas-fired </a:t>
            </a:r>
            <a:r>
              <a:rPr lang="en-CA" dirty="0" err="1" smtClean="0">
                <a:solidFill>
                  <a:schemeClr val="bg1"/>
                </a:solidFill>
              </a:rPr>
              <a:t>cogen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200" dirty="0" smtClean="0"/>
              <a:t>High Performance New Construction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Rewards building owners for the construction of efficient buildings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Incentive is based on kWh savings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Money available for energy model, as well as for the design decision maker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Energy Manager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Funding available to install a dedicated energy manager at a facility (or group of facilities)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Salary or performance-based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Savings target of 2,000kWh/year or 1,000kWh, depending on track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Required to be CET, </a:t>
            </a:r>
            <a:r>
              <a:rPr lang="en-CA" dirty="0" err="1" smtClean="0">
                <a:solidFill>
                  <a:schemeClr val="bg1"/>
                </a:solidFill>
              </a:rPr>
              <a:t>C.Tech</a:t>
            </a:r>
            <a:r>
              <a:rPr lang="en-CA" dirty="0" smtClean="0">
                <a:solidFill>
                  <a:schemeClr val="bg1"/>
                </a:solidFill>
              </a:rPr>
              <a:t>., CEM, or </a:t>
            </a:r>
            <a:r>
              <a:rPr lang="en-CA" dirty="0" err="1" smtClean="0">
                <a:solidFill>
                  <a:schemeClr val="bg1"/>
                </a:solidFill>
              </a:rPr>
              <a:t>P.Eng</a:t>
            </a:r>
            <a:r>
              <a:rPr lang="en-CA" dirty="0" smtClean="0">
                <a:solidFill>
                  <a:schemeClr val="bg1"/>
                </a:solidFill>
              </a:rPr>
              <a:t>, with “strong background in energy management”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Retrofit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Program pays based on either kWh savings or a per-measure basis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ANYTHING that saves electricity is eligible for funding (lights, motors, pumps, fans, etc.)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Prescriptive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Incentive on a per-measure basis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i.e. $3.50/A19 LED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0918"/>
              </p:ext>
            </p:extLst>
          </p:nvPr>
        </p:nvGraphicFramePr>
        <p:xfrm>
          <a:off x="2667000" y="4038600"/>
          <a:ext cx="145228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Acrobat Document" r:id="rId4" imgW="5829075" imgH="7543506" progId="AcroExch.Document.DC">
                  <p:embed/>
                </p:oleObj>
              </mc:Choice>
              <mc:Fallback>
                <p:oleObj name="Acrobat Document" r:id="rId4" imgW="5829075" imgH="75435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4038600"/>
                        <a:ext cx="145228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92569"/>
              </p:ext>
            </p:extLst>
          </p:nvPr>
        </p:nvGraphicFramePr>
        <p:xfrm>
          <a:off x="5181600" y="4114800"/>
          <a:ext cx="145228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Acrobat Document" r:id="rId6" imgW="5829257" imgH="7543800" progId="AcroExch.Document.DC">
                  <p:embed/>
                </p:oleObj>
              </mc:Choice>
              <mc:Fallback>
                <p:oleObj name="Acrobat Document" r:id="rId6" imgW="5829257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4114800"/>
                        <a:ext cx="145228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4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Most measures have specific requirements: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LED lights must be Design Lights Consortium (DLC) listed or ENERGY STAR </a:t>
            </a:r>
            <a:r>
              <a:rPr lang="en-CA" dirty="0" smtClean="0">
                <a:solidFill>
                  <a:schemeClr val="bg1"/>
                </a:solidFill>
              </a:rPr>
              <a:t>rated</a:t>
            </a:r>
          </a:p>
          <a:p>
            <a:pPr lvl="1"/>
            <a:endParaRPr lang="en-CA" dirty="0" smtClean="0">
              <a:solidFill>
                <a:schemeClr val="bg1"/>
              </a:solidFill>
            </a:endParaRP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Unitary AC has minimum energy efficiency ratio (EER) </a:t>
            </a:r>
            <a:r>
              <a:rPr lang="en-CA" dirty="0" smtClean="0">
                <a:solidFill>
                  <a:schemeClr val="bg1"/>
                </a:solidFill>
              </a:rPr>
              <a:t>requirements</a:t>
            </a:r>
          </a:p>
          <a:p>
            <a:pPr lvl="1"/>
            <a:endParaRPr lang="en-CA" dirty="0" smtClean="0">
              <a:solidFill>
                <a:schemeClr val="bg1"/>
              </a:solidFill>
            </a:endParaRP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The system on which a variable frequency drive is to be installed must run a minimum of 2,000 hours per year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228600"/>
            <a:ext cx="11863073" cy="7239000"/>
          </a:xfrm>
        </p:spPr>
      </p:pic>
    </p:spTree>
    <p:extLst>
      <p:ext uri="{BB962C8B-B14F-4D97-AF65-F5344CB8AC3E}">
        <p14:creationId xmlns:p14="http://schemas.microsoft.com/office/powerpoint/2010/main" val="14671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Custom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$0.05/kWh </a:t>
            </a:r>
            <a:r>
              <a:rPr lang="en-CA" dirty="0" smtClean="0">
                <a:solidFill>
                  <a:schemeClr val="bg1"/>
                </a:solidFill>
              </a:rPr>
              <a:t>for lighting projects</a:t>
            </a:r>
            <a:r>
              <a:rPr lang="en-CA" dirty="0">
                <a:solidFill>
                  <a:schemeClr val="bg1"/>
                </a:solidFill>
              </a:rPr>
              <a:t>, $0.10/kWh </a:t>
            </a:r>
            <a:r>
              <a:rPr lang="en-CA" dirty="0" smtClean="0">
                <a:solidFill>
                  <a:schemeClr val="bg1"/>
                </a:solidFill>
              </a:rPr>
              <a:t>for </a:t>
            </a:r>
            <a:r>
              <a:rPr lang="en-CA" dirty="0">
                <a:solidFill>
                  <a:schemeClr val="bg1"/>
                </a:solidFill>
              </a:rPr>
              <a:t>non-lighting </a:t>
            </a:r>
            <a:r>
              <a:rPr lang="en-CA" dirty="0" smtClean="0">
                <a:solidFill>
                  <a:schemeClr val="bg1"/>
                </a:solidFill>
              </a:rPr>
              <a:t>projects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May not seem like a lot, but incentives routinely reach thousands of dollars.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 smtClean="0"/>
          </a:p>
          <a:p>
            <a:r>
              <a:rPr lang="en-CA" dirty="0" smtClean="0">
                <a:solidFill>
                  <a:schemeClr val="bg1"/>
                </a:solidFill>
              </a:rPr>
              <a:t>Requires runtime of equipment and before and after specs to calculate incentive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51462"/>
              </p:ext>
            </p:extLst>
          </p:nvPr>
        </p:nvGraphicFramePr>
        <p:xfrm>
          <a:off x="1676400" y="2667000"/>
          <a:ext cx="211974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Acrobat Document" r:id="rId3" imgW="5829257" imgH="7543800" progId="AcroExch.Document.DC">
                  <p:embed/>
                </p:oleObj>
              </mc:Choice>
              <mc:Fallback>
                <p:oleObj name="Acrobat Document" r:id="rId3" imgW="5829257" imgH="7543800" progId="AcroExch.Document.DC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0"/>
                        <a:ext cx="211974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31724"/>
              </p:ext>
            </p:extLst>
          </p:nvPr>
        </p:nvGraphicFramePr>
        <p:xfrm>
          <a:off x="5943600" y="2667000"/>
          <a:ext cx="2133600" cy="276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Acrobat Document" r:id="rId5" imgW="5829257" imgH="7543800" progId="Acrobat.Document.11">
                  <p:embed/>
                </p:oleObj>
              </mc:Choice>
              <mc:Fallback>
                <p:oleObj name="Acrobat Document" r:id="rId5" imgW="5829257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2667000"/>
                        <a:ext cx="2133600" cy="2761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 smtClean="0"/>
              <a:t>Water conservation incentives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$5/m</a:t>
            </a:r>
            <a:r>
              <a:rPr lang="en-CA" baseline="30000" dirty="0" smtClean="0">
                <a:solidFill>
                  <a:schemeClr val="bg1"/>
                </a:solidFill>
              </a:rPr>
              <a:t>3</a:t>
            </a:r>
            <a:r>
              <a:rPr lang="en-CA" dirty="0" smtClean="0">
                <a:solidFill>
                  <a:schemeClr val="bg1"/>
                </a:solidFill>
              </a:rPr>
              <a:t> saved, minimum of 80m</a:t>
            </a:r>
            <a:r>
              <a:rPr lang="en-CA" baseline="30000" dirty="0" smtClean="0">
                <a:solidFill>
                  <a:schemeClr val="bg1"/>
                </a:solidFill>
              </a:rPr>
              <a:t>3 </a:t>
            </a:r>
            <a:r>
              <a:rPr lang="en-CA" dirty="0" smtClean="0">
                <a:solidFill>
                  <a:schemeClr val="bg1"/>
                </a:solidFill>
              </a:rPr>
              <a:t>savings, covering up to 20% of project costs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Once-through water-cooled equipment – potential for significant water conservation incentive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Can be coupled with electricity and gas incentives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Toilet rebate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$30 </a:t>
            </a:r>
            <a:r>
              <a:rPr lang="en-US" dirty="0">
                <a:solidFill>
                  <a:schemeClr val="bg1"/>
                </a:solidFill>
              </a:rPr>
              <a:t>per toilet for replacement of toilets that use 13 </a:t>
            </a:r>
            <a:r>
              <a:rPr lang="en-US" dirty="0" err="1">
                <a:solidFill>
                  <a:schemeClr val="bg1"/>
                </a:solidFill>
              </a:rPr>
              <a:t>Litres</a:t>
            </a:r>
            <a:r>
              <a:rPr lang="en-US" dirty="0">
                <a:solidFill>
                  <a:schemeClr val="bg1"/>
                </a:solidFill>
              </a:rPr>
              <a:t> per flush (</a:t>
            </a:r>
            <a:r>
              <a:rPr lang="en-US" dirty="0" err="1">
                <a:solidFill>
                  <a:schemeClr val="bg1"/>
                </a:solidFill>
              </a:rPr>
              <a:t>Lpf</a:t>
            </a:r>
            <a:r>
              <a:rPr lang="en-US" dirty="0">
                <a:solidFill>
                  <a:schemeClr val="bg1"/>
                </a:solidFill>
              </a:rPr>
              <a:t>) or more with </a:t>
            </a:r>
            <a:r>
              <a:rPr lang="en-US" dirty="0" smtClean="0">
                <a:solidFill>
                  <a:schemeClr val="bg1"/>
                </a:solidFill>
              </a:rPr>
              <a:t>single-flush </a:t>
            </a:r>
            <a:r>
              <a:rPr lang="en-US" dirty="0">
                <a:solidFill>
                  <a:schemeClr val="bg1"/>
                </a:solidFill>
              </a:rPr>
              <a:t>toilets of </a:t>
            </a:r>
            <a:r>
              <a:rPr lang="en-US" dirty="0" smtClean="0">
                <a:solidFill>
                  <a:schemeClr val="bg1"/>
                </a:solidFill>
              </a:rPr>
              <a:t>4.8Lpf </a:t>
            </a:r>
            <a:r>
              <a:rPr lang="en-US" dirty="0">
                <a:solidFill>
                  <a:schemeClr val="bg1"/>
                </a:solidFill>
              </a:rPr>
              <a:t>flush or less, or dual-flush toilets with a maximum flush volume of 6Lpf</a:t>
            </a:r>
            <a:r>
              <a:rPr lang="en-US" strike="sngStrike" dirty="0">
                <a:solidFill>
                  <a:schemeClr val="bg1"/>
                </a:solidFill>
              </a:rPr>
              <a:t> </a:t>
            </a:r>
            <a:endParaRPr lang="en-US" strike="sngStrike" dirty="0" smtClean="0">
              <a:solidFill>
                <a:schemeClr val="bg1"/>
              </a:solidFill>
            </a:endParaRPr>
          </a:p>
          <a:p>
            <a:pPr lvl="0"/>
            <a:endParaRPr lang="en-CA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$30 per toilet for replacement of toilets that use 6Lpf with single-flush toilets that use 3Lpf or </a:t>
            </a:r>
            <a:r>
              <a:rPr lang="en-US" dirty="0" smtClean="0">
                <a:solidFill>
                  <a:schemeClr val="bg1"/>
                </a:solidFill>
              </a:rPr>
              <a:t>less</a:t>
            </a:r>
            <a:endParaRPr lang="en-CA" dirty="0">
              <a:solidFill>
                <a:schemeClr val="bg1"/>
              </a:solidFill>
            </a:endParaRPr>
          </a:p>
          <a:p>
            <a:pPr lvl="0"/>
            <a:endParaRPr lang="en-CA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$60 </a:t>
            </a:r>
            <a:r>
              <a:rPr lang="en-US" dirty="0">
                <a:solidFill>
                  <a:schemeClr val="bg1"/>
                </a:solidFill>
              </a:rPr>
              <a:t>per toilet for replacement of toilets that use </a:t>
            </a:r>
            <a:r>
              <a:rPr lang="en-US" dirty="0" smtClean="0">
                <a:solidFill>
                  <a:schemeClr val="bg1"/>
                </a:solidFill>
              </a:rPr>
              <a:t>13Lpf </a:t>
            </a:r>
            <a:r>
              <a:rPr lang="en-US" dirty="0">
                <a:solidFill>
                  <a:schemeClr val="bg1"/>
                </a:solidFill>
              </a:rPr>
              <a:t>with single-flush toilets that use 3Lpf or less</a:t>
            </a:r>
            <a:endParaRPr lang="en-CA" dirty="0">
              <a:solidFill>
                <a:schemeClr val="bg1"/>
              </a:solidFill>
            </a:endParaRPr>
          </a:p>
          <a:p>
            <a:pPr lvl="0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As with Retrofit, it’s important to apply before the work is done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Quick, one-page application form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https://</a:t>
            </a:r>
            <a:r>
              <a:rPr lang="en-CA" sz="2800" dirty="0" smtClean="0">
                <a:solidFill>
                  <a:schemeClr val="bg1"/>
                </a:solidFill>
              </a:rPr>
              <a:t>utilitieskingston.com/Water/Conservation/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42729"/>
              </p:ext>
            </p:extLst>
          </p:nvPr>
        </p:nvGraphicFramePr>
        <p:xfrm>
          <a:off x="6858000" y="2286000"/>
          <a:ext cx="1905000" cy="246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Acrobat Document" r:id="rId3" imgW="5829118" imgH="7543800" progId="Acrobat.Document.11">
                  <p:embed/>
                </p:oleObj>
              </mc:Choice>
              <mc:Fallback>
                <p:oleObj name="Acrobat Document" r:id="rId3" imgW="5829118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0" y="2286000"/>
                        <a:ext cx="1905000" cy="246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200" dirty="0" smtClean="0"/>
              <a:t>Gas conservation incentives</a:t>
            </a:r>
            <a:endParaRPr lang="en-CA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Condensing </a:t>
            </a:r>
            <a:r>
              <a:rPr lang="en-CA" dirty="0">
                <a:solidFill>
                  <a:schemeClr val="bg1"/>
                </a:solidFill>
              </a:rPr>
              <a:t>boilers, furnaces, and hot water heaters each have prescriptive incentives; these incentives are based on the size of the equipment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$0.10/m3 of gas saved, minimum $100 incentive (unless coupled with other incentives)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Application must be submitted prior to work being done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Quick, one-page application form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376858"/>
              </p:ext>
            </p:extLst>
          </p:nvPr>
        </p:nvGraphicFramePr>
        <p:xfrm>
          <a:off x="6705600" y="2819400"/>
          <a:ext cx="2314251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3" imgW="5829118" imgH="7543800" progId="Acrobat.Document.11">
                  <p:embed/>
                </p:oleObj>
              </mc:Choice>
              <mc:Fallback>
                <p:oleObj name="Acrobat Document" r:id="rId3" imgW="5829118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0" y="2819400"/>
                        <a:ext cx="2314251" cy="299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Caitlin Newey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Conservation Officer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(613)888-0149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(613)546-1181 ext. 3283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cnewey@utilitieskingston.com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Conservation Targets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Provincial target of 7 </a:t>
            </a:r>
            <a:r>
              <a:rPr lang="en-CA" dirty="0" err="1" smtClean="0">
                <a:solidFill>
                  <a:schemeClr val="bg1"/>
                </a:solidFill>
              </a:rPr>
              <a:t>TWh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Kingston Hydro target of 34.5 GWh by end of </a:t>
            </a:r>
            <a:r>
              <a:rPr lang="en-CA" dirty="0" smtClean="0">
                <a:solidFill>
                  <a:schemeClr val="bg1"/>
                </a:solidFill>
              </a:rPr>
              <a:t>2020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Thanks to our customers, we’re about 80% of the way there!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Save On Energy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Suite of provincially-offered (and some local ones) programs designed for </a:t>
            </a:r>
            <a:r>
              <a:rPr lang="en-CA" dirty="0" smtClean="0">
                <a:solidFill>
                  <a:schemeClr val="bg1"/>
                </a:solidFill>
              </a:rPr>
              <a:t>utilities </a:t>
            </a:r>
            <a:r>
              <a:rPr lang="en-CA" dirty="0" smtClean="0">
                <a:solidFill>
                  <a:schemeClr val="bg1"/>
                </a:solidFill>
              </a:rPr>
              <a:t>to use to achieve their conservation targets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Commercial and residential programs available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Residential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Home Assistance </a:t>
            </a:r>
            <a:r>
              <a:rPr lang="en-CA" dirty="0" smtClean="0">
                <a:solidFill>
                  <a:schemeClr val="bg1"/>
                </a:solidFill>
              </a:rPr>
              <a:t>Program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Affordability Fund Trust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Heating </a:t>
            </a:r>
            <a:r>
              <a:rPr lang="en-CA" dirty="0" smtClean="0">
                <a:solidFill>
                  <a:schemeClr val="bg1"/>
                </a:solidFill>
              </a:rPr>
              <a:t>and Cooling Incentive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Deal </a:t>
            </a:r>
            <a:r>
              <a:rPr lang="en-CA" dirty="0" smtClean="0">
                <a:solidFill>
                  <a:schemeClr val="bg1"/>
                </a:solidFill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26431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Home Assistance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Income-qualifying program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Open to tenants and home owners (not high-rise residents)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Free home energy audit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Free energy conservation measures: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LED light bulbs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Appliances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Insulation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Affordability Fund Trust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Similar to Home Assistance Program, in that it’s free measures for residential customers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Based on electricity affordability burden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Can be a mailed kit, or up to appliance replacements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www.affordabilityfund.org</a:t>
            </a:r>
          </a:p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1-855-494-FUND(3863)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dirty="0" smtClean="0"/>
              <a:t>Heating and Cooling Incentive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Must go through a registered contractor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$250 for high-efficiency furnace</a:t>
            </a:r>
          </a:p>
          <a:p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$600 for ENERGY STAR central air conditioner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Deal Days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In-store discounts: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LED bulbs</a:t>
            </a:r>
          </a:p>
          <a:p>
            <a:pPr lvl="1"/>
            <a:r>
              <a:rPr lang="en-CA" dirty="0" err="1" smtClean="0">
                <a:solidFill>
                  <a:schemeClr val="bg1"/>
                </a:solidFill>
              </a:rPr>
              <a:t>Weatherstripping</a:t>
            </a:r>
            <a:endParaRPr lang="en-CA" dirty="0" smtClean="0">
              <a:solidFill>
                <a:schemeClr val="bg1"/>
              </a:solidFill>
            </a:endParaRP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Laundry drying racks</a:t>
            </a:r>
            <a:endParaRPr lang="en-CA" dirty="0">
              <a:solidFill>
                <a:schemeClr val="bg1"/>
              </a:solidFill>
            </a:endParaRPr>
          </a:p>
          <a:p>
            <a:pPr lvl="1"/>
            <a:endParaRPr lang="en-CA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Happen </a:t>
            </a:r>
            <a:r>
              <a:rPr lang="en-CA" sz="3200" dirty="0" smtClean="0">
                <a:solidFill>
                  <a:schemeClr val="bg1"/>
                </a:solidFill>
              </a:rPr>
              <a:t>once </a:t>
            </a:r>
            <a:r>
              <a:rPr lang="en-CA" sz="3200" dirty="0">
                <a:solidFill>
                  <a:schemeClr val="bg1"/>
                </a:solidFill>
              </a:rPr>
              <a:t>each </a:t>
            </a:r>
            <a:r>
              <a:rPr lang="en-CA" sz="3200" dirty="0" smtClean="0">
                <a:solidFill>
                  <a:schemeClr val="bg1"/>
                </a:solidFill>
              </a:rPr>
              <a:t>year, in the fall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834</Words>
  <Application>Microsoft Office PowerPoint</Application>
  <PresentationFormat>On-screen Show (4:3)</PresentationFormat>
  <Paragraphs>162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Adobe Acrobat Document</vt:lpstr>
      <vt:lpstr>Acrobat Document</vt:lpstr>
      <vt:lpstr>PowerPoint Presentation</vt:lpstr>
      <vt:lpstr>PowerPoint Presentation</vt:lpstr>
      <vt:lpstr>Conservation Targets</vt:lpstr>
      <vt:lpstr>Save On Energy </vt:lpstr>
      <vt:lpstr>Residential Programs</vt:lpstr>
      <vt:lpstr>Home Assistance Program</vt:lpstr>
      <vt:lpstr>Affordability Fund Trust</vt:lpstr>
      <vt:lpstr>Heating and Cooling Incentive</vt:lpstr>
      <vt:lpstr>Deal Days</vt:lpstr>
      <vt:lpstr>Commercial Programs</vt:lpstr>
      <vt:lpstr>Audit Funding</vt:lpstr>
      <vt:lpstr>Small Business Lighting</vt:lpstr>
      <vt:lpstr>Business Refrigeration Incentive</vt:lpstr>
      <vt:lpstr>Process and Systems Upgrade</vt:lpstr>
      <vt:lpstr>High Performance New Construction</vt:lpstr>
      <vt:lpstr>Energy Manager</vt:lpstr>
      <vt:lpstr>Retrofit </vt:lpstr>
      <vt:lpstr>Prescriptive track</vt:lpstr>
      <vt:lpstr>PowerPoint Presentation</vt:lpstr>
      <vt:lpstr>Custom track</vt:lpstr>
      <vt:lpstr>PowerPoint Presentation</vt:lpstr>
      <vt:lpstr>Water conservation incentives </vt:lpstr>
      <vt:lpstr>Toilet rebate program</vt:lpstr>
      <vt:lpstr>PowerPoint Presentation</vt:lpstr>
      <vt:lpstr>Gas conservation incentives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Rustige,Brianna</dc:creator>
  <cp:lastModifiedBy>Newey,Caitlin</cp:lastModifiedBy>
  <cp:revision>70</cp:revision>
  <cp:lastPrinted>2015-10-21T12:02:28Z</cp:lastPrinted>
  <dcterms:created xsi:type="dcterms:W3CDTF">2006-08-16T00:00:00Z</dcterms:created>
  <dcterms:modified xsi:type="dcterms:W3CDTF">2019-02-26T21:32:03Z</dcterms:modified>
</cp:coreProperties>
</file>