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7" r:id="rId5"/>
    <p:sldId id="281" r:id="rId6"/>
    <p:sldId id="264" r:id="rId7"/>
    <p:sldId id="265" r:id="rId8"/>
    <p:sldId id="283" r:id="rId9"/>
    <p:sldId id="280" r:id="rId10"/>
    <p:sldId id="287" r:id="rId11"/>
    <p:sldId id="294" r:id="rId12"/>
    <p:sldId id="266" r:id="rId13"/>
    <p:sldId id="296" r:id="rId14"/>
    <p:sldId id="297" r:id="rId15"/>
    <p:sldId id="290" r:id="rId16"/>
    <p:sldId id="289" r:id="rId17"/>
    <p:sldId id="295" r:id="rId18"/>
    <p:sldId id="285" r:id="rId19"/>
    <p:sldId id="269" r:id="rId20"/>
    <p:sldId id="293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4B00"/>
    <a:srgbClr val="DCE6F2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583296-3607-3B9C-E90A-E5C249E1A37C}" v="152" dt="2020-06-04T20:22:49.056"/>
    <p1510:client id="{3CB7F4AE-76B4-2841-A7AA-6107C9C3DD9A}" v="228" dt="2020-06-04T16:02:08.837"/>
    <p1510:client id="{A8BAD104-7BE9-F516-F9C7-5404A1F8D206}" v="74" dt="2020-06-04T15:23:46.904"/>
    <p1510:client id="{AAB51279-8FEF-E09C-9F33-9DED4CF525D2}" v="28" dt="2020-06-04T20:23:02.158"/>
    <p1510:client id="{C98943C5-AF31-F62D-782C-3E9447D39D2B}" v="9" dt="2020-06-04T12:54:05.927"/>
    <p1510:client id="{CD47928B-C896-2101-CBB7-4C8B1CCC64DF}" v="253" dt="2020-06-04T21:21:53.655"/>
    <p1510:client id="{F78863F7-AE18-8D6F-A207-43523B0D5515}" v="17" dt="2020-06-04T20:29:35.9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358CE-1A94-8C41-8496-BBA6756D01B7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513A4-7E3A-1E4F-AFAC-4EEFE24A2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06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371C9-3643-AF4D-92E1-D2A01E6C23DA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DA56C-E7EF-E54B-9BF8-9CC3632F1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47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8E405-4F09-AD40-9B5B-F9B71207B8C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20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A56C-E7EF-E54B-9BF8-9CC3632F16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97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A56C-E7EF-E54B-9BF8-9CC3632F16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02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A56C-E7EF-E54B-9BF8-9CC3632F16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5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845c59d13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845c59d13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144" name="Google Shape;144;g845c59d134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747c4434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7747c44349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106" name="Google Shape;106;g7747c44349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8024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8E405-4F09-AD40-9B5B-F9B71207B8C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17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45c59d1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845c59d1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114" name="Google Shape;114;g845c59d13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45c59d1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845c59d1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845c59d13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5019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45c59d1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845c59d1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845c59d13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7420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849805444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849805444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120" name="Google Shape;120;g8498054443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849805444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849805444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120" name="Google Shape;120;g8498054443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4090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849805444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849805444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120" name="Google Shape;120;g8498054443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3741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A56C-E7EF-E54B-9BF8-9CC3632F16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907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091CC-BCEB-274A-BFCF-E003D2411DC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371600" y="266389"/>
            <a:ext cx="6400800" cy="1601977"/>
          </a:xfrm>
        </p:spPr>
        <p:txBody>
          <a:bodyPr anchor="b"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1954823"/>
            <a:ext cx="6400800" cy="584776"/>
          </a:xfrm>
        </p:spPr>
        <p:txBody>
          <a:bodyPr anchor="t"/>
          <a:lstStyle>
            <a:lvl1pPr marL="0" indent="0" algn="l">
              <a:buNone/>
              <a:defRPr>
                <a:solidFill>
                  <a:srgbClr val="DCE6F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371600" y="3319097"/>
            <a:ext cx="6400800" cy="461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9225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67263"/>
            <a:ext cx="643793" cy="273844"/>
          </a:xfrm>
        </p:spPr>
        <p:txBody>
          <a:bodyPr/>
          <a:lstStyle/>
          <a:p>
            <a:fld id="{B93091CC-BCEB-274A-BFCF-E003D2411DC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371600" y="681190"/>
            <a:ext cx="6400800" cy="1601977"/>
          </a:xfrm>
        </p:spPr>
        <p:txBody>
          <a:bodyPr anchor="ctr"/>
          <a:lstStyle>
            <a:lvl1pPr algn="ctr">
              <a:lnSpc>
                <a:spcPct val="90000"/>
              </a:lnSpc>
              <a:defRPr sz="5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4604482"/>
            <a:ext cx="6400800" cy="542703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rgbClr val="DCE6F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9"/>
          <p:cNvSpPr/>
          <p:nvPr userDrawn="1"/>
        </p:nvSpPr>
        <p:spPr>
          <a:xfrm flipV="1">
            <a:off x="-2" y="2987431"/>
            <a:ext cx="9144001" cy="895317"/>
          </a:xfrm>
          <a:prstGeom prst="rect">
            <a:avLst/>
          </a:prstGeom>
          <a:solidFill>
            <a:srgbClr val="004B84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97" y="3133606"/>
            <a:ext cx="602968" cy="602968"/>
          </a:xfrm>
          <a:prstGeom prst="rect">
            <a:avLst/>
          </a:prstGeom>
        </p:spPr>
      </p:pic>
      <p:sp>
        <p:nvSpPr>
          <p:cNvPr id="1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697285" y="3160727"/>
            <a:ext cx="3845795" cy="461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DCE6F2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299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4767263"/>
            <a:ext cx="643793" cy="273844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93091CC-BCEB-274A-BFCF-E003D2411D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514408" y="773814"/>
            <a:ext cx="8115180" cy="1683900"/>
          </a:xfrm>
        </p:spPr>
        <p:txBody>
          <a:bodyPr anchor="ctr"/>
          <a:lstStyle>
            <a:lvl1pPr algn="ctr">
              <a:lnSpc>
                <a:spcPct val="90000"/>
              </a:lnSpc>
              <a:defRPr sz="500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 flipV="1">
            <a:off x="-2" y="3521736"/>
            <a:ext cx="9144001" cy="722021"/>
          </a:xfrm>
          <a:prstGeom prst="rect">
            <a:avLst/>
          </a:prstGeom>
          <a:solidFill>
            <a:srgbClr val="1F497D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56" y="3668573"/>
            <a:ext cx="428346" cy="428346"/>
          </a:xfrm>
          <a:prstGeom prst="rect">
            <a:avLst/>
          </a:prstGeom>
        </p:spPr>
      </p:pic>
      <p:sp>
        <p:nvSpPr>
          <p:cNvPr id="16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305027" y="3651914"/>
            <a:ext cx="7118044" cy="46166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>
              <a:buNone/>
              <a:defRPr sz="20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endParaRPr lang="en-US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686373" y="2464032"/>
            <a:ext cx="5771250" cy="95178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3200">
                <a:solidFill>
                  <a:srgbClr val="DCE6F2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686373" y="4243757"/>
            <a:ext cx="5771250" cy="546835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rgbClr val="DCE6F2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805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5512" y="1432894"/>
            <a:ext cx="4511288" cy="493790"/>
          </a:xfrm>
        </p:spPr>
        <p:txBody>
          <a:bodyPr anchor="b" anchorCtr="0"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091CC-BCEB-274A-BFCF-E003D2411DC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66700" y="206375"/>
            <a:ext cx="3487738" cy="4440238"/>
          </a:xfrm>
          <a:ln w="381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4175512" y="875330"/>
            <a:ext cx="4511288" cy="475205"/>
          </a:xfrm>
        </p:spPr>
        <p:txBody>
          <a:bodyPr anchor="b" anchorCtr="0"/>
          <a:lstStyle>
            <a:lvl1pPr marL="0" indent="0">
              <a:buNone/>
              <a:defRPr sz="1400">
                <a:solidFill>
                  <a:srgbClr val="DCE6F2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5"/>
          </p:nvPr>
        </p:nvSpPr>
        <p:spPr>
          <a:xfrm>
            <a:off x="4175512" y="1922310"/>
            <a:ext cx="4511288" cy="977010"/>
          </a:xfrm>
        </p:spPr>
        <p:txBody>
          <a:bodyPr/>
          <a:lstStyle>
            <a:lvl1pPr marL="0" indent="0">
              <a:buNone/>
              <a:defRPr sz="2400">
                <a:solidFill>
                  <a:srgbClr val="DCE6F2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3256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091CC-BCEB-274A-BFCF-E003D2411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9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091CC-BCEB-274A-BFCF-E003D2411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0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-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091CC-BCEB-274A-BFCF-E003D2411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14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76FA5-5078-6C4B-9D15-5A194EFD9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7DE76D-E443-EB4F-B322-92AB0947EE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091CC-BCEB-274A-BFCF-E003D2411D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E1285B-10BD-A940-AC15-031E4E8BCC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352550"/>
            <a:ext cx="8229600" cy="29733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46372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76FA5-5078-6C4B-9D15-5A194EFD9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7DE76D-E443-EB4F-B322-92AB0947EE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091CC-BCEB-274A-BFCF-E003D2411D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E1285B-10BD-A940-AC15-031E4E8BCC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352550"/>
            <a:ext cx="8229600" cy="29733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34809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fld id="{B93091CC-BCEB-274A-BFCF-E003D2411D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lueboxlogov1-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667" y="4607052"/>
            <a:ext cx="1084072" cy="53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7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0" r:id="rId4"/>
    <p:sldLayoutId id="2147483654" r:id="rId5"/>
    <p:sldLayoutId id="2147483655" r:id="rId6"/>
    <p:sldLayoutId id="2147483674" r:id="rId7"/>
    <p:sldLayoutId id="2147483673" r:id="rId8"/>
    <p:sldLayoutId id="2147483675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1F497D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1F497D"/>
          </a:solidFill>
          <a:latin typeface="Arial"/>
          <a:ea typeface="+mn-ea"/>
          <a:cs typeface="Arial"/>
        </a:defRPr>
      </a:lvl1pPr>
      <a:lvl2pPr marL="8001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Arial"/>
          <a:ea typeface="+mn-ea"/>
          <a:cs typeface="Arial"/>
        </a:defRPr>
      </a:lvl3pPr>
      <a:lvl4pPr marL="17145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Arial"/>
          <a:ea typeface="+mn-ea"/>
          <a:cs typeface="Arial"/>
        </a:defRPr>
      </a:lvl4pPr>
      <a:lvl5pPr marL="21717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97" y="3133606"/>
            <a:ext cx="602968" cy="6029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Rebuilding Canada</a:t>
            </a:r>
            <a:br>
              <a:rPr lang="en-US"/>
            </a:br>
            <a:r>
              <a:rPr lang="en-US"/>
              <a:t>for a healthier</a:t>
            </a:r>
            <a:br>
              <a:rPr lang="en-US"/>
            </a:br>
            <a:r>
              <a:rPr lang="en-US"/>
              <a:t>economic future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June 5, 2020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#</a:t>
            </a:r>
            <a:r>
              <a:rPr lang="en-US" err="1"/>
              <a:t>onpoli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1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4000"/>
              <a:t>Guiding principles</a:t>
            </a:r>
          </a:p>
        </p:txBody>
      </p:sp>
      <p:sp>
        <p:nvSpPr>
          <p:cNvPr id="124" name="Google Shape;124;p21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body" sz="quarter" idx="11"/>
          </p:nvPr>
        </p:nvSpPr>
        <p:spPr>
          <a:xfrm>
            <a:off x="457200" y="1093758"/>
            <a:ext cx="8229600" cy="32321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19100">
              <a:spcBef>
                <a:spcPts val="800"/>
              </a:spcBef>
              <a:buSzPts val="3000"/>
              <a:buChar char="●"/>
            </a:pPr>
            <a:r>
              <a:rPr lang="en-US" sz="2500" dirty="0"/>
              <a:t>Prioritize funding for jobs resilient to economic disruption in a world limiting warming to 1.5°C</a:t>
            </a:r>
          </a:p>
          <a:p>
            <a:pPr lvl="0" indent="-419100">
              <a:spcBef>
                <a:spcPts val="800"/>
              </a:spcBef>
              <a:buSzPts val="3000"/>
              <a:buChar char="●"/>
            </a:pPr>
            <a:r>
              <a:rPr lang="en-US" sz="2500" dirty="0"/>
              <a:t>Prioritize investment in industries producing low- </a:t>
            </a:r>
            <a:br>
              <a:rPr lang="en-US" sz="2500" dirty="0"/>
            </a:br>
            <a:r>
              <a:rPr lang="en-US" sz="2500" dirty="0"/>
              <a:t>or zero-carbon goods and services</a:t>
            </a:r>
          </a:p>
          <a:p>
            <a:pPr lvl="0" indent="-419100">
              <a:spcBef>
                <a:spcPts val="800"/>
              </a:spcBef>
              <a:buSzPts val="3000"/>
              <a:buChar char="●"/>
            </a:pPr>
            <a:r>
              <a:rPr lang="en-US" sz="2500" dirty="0"/>
              <a:t>Use investments in industry to incentivize decarbonization beyond existing regulatory requirements</a:t>
            </a:r>
          </a:p>
          <a:p>
            <a:pPr lvl="0" indent="-419100">
              <a:spcBef>
                <a:spcPts val="800"/>
              </a:spcBef>
              <a:buSzPts val="3000"/>
              <a:buChar char="●"/>
            </a:pPr>
            <a:r>
              <a:rPr lang="en-US" sz="2500" dirty="0"/>
              <a:t>Make stimulus decisions through the lens of meeting climate commitments</a:t>
            </a:r>
          </a:p>
        </p:txBody>
      </p:sp>
    </p:spTree>
    <p:extLst>
      <p:ext uri="{BB962C8B-B14F-4D97-AF65-F5344CB8AC3E}">
        <p14:creationId xmlns:p14="http://schemas.microsoft.com/office/powerpoint/2010/main" val="2532891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4000"/>
              <a:t>Key recommendations</a:t>
            </a:r>
          </a:p>
        </p:txBody>
      </p:sp>
      <p:sp>
        <p:nvSpPr>
          <p:cNvPr id="124" name="Google Shape;124;p21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body" sz="quarter" idx="11"/>
          </p:nvPr>
        </p:nvSpPr>
        <p:spPr>
          <a:xfrm>
            <a:off x="457200" y="989154"/>
            <a:ext cx="8229600" cy="32753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19100">
              <a:spcBef>
                <a:spcPts val="800"/>
              </a:spcBef>
              <a:buSzPts val="3000"/>
              <a:buChar char="●"/>
            </a:pPr>
            <a:r>
              <a:rPr lang="en-US" sz="2500" dirty="0"/>
              <a:t>Invest in training for careers in the low-carbon economy</a:t>
            </a:r>
          </a:p>
          <a:p>
            <a:pPr lvl="0" indent="-419100">
              <a:spcBef>
                <a:spcPts val="800"/>
              </a:spcBef>
              <a:buSzPts val="3000"/>
              <a:buChar char="●"/>
            </a:pPr>
            <a:r>
              <a:rPr lang="en-US" sz="2500" dirty="0"/>
              <a:t>Invest nationwide in deep retrofits to decarbonize homes and buildings</a:t>
            </a:r>
          </a:p>
          <a:p>
            <a:pPr lvl="0" indent="-419100">
              <a:spcBef>
                <a:spcPts val="800"/>
              </a:spcBef>
              <a:buSzPts val="3000"/>
              <a:buChar char="●"/>
            </a:pPr>
            <a:r>
              <a:rPr lang="en-US" sz="2500" dirty="0"/>
              <a:t>Invest in the deep decarbonization of Canada’s electricity system</a:t>
            </a:r>
          </a:p>
          <a:p>
            <a:pPr lvl="0" indent="-419100">
              <a:spcBef>
                <a:spcPts val="800"/>
              </a:spcBef>
              <a:buSzPts val="3000"/>
              <a:buChar char="●"/>
            </a:pPr>
            <a:r>
              <a:rPr lang="en-US" sz="2500" dirty="0"/>
              <a:t>Invest in the ZEV economy, clean fuels, and Canada's transit systems</a:t>
            </a:r>
          </a:p>
          <a:p>
            <a:pPr lvl="0" indent="-419100">
              <a:spcBef>
                <a:spcPts val="800"/>
              </a:spcBef>
              <a:buSzPts val="3000"/>
              <a:buChar char="●"/>
            </a:pPr>
            <a:r>
              <a:rPr lang="en-US" sz="2500" dirty="0"/>
              <a:t>Stay the course on carbon pricing</a:t>
            </a:r>
          </a:p>
        </p:txBody>
      </p:sp>
    </p:spTree>
    <p:extLst>
      <p:ext uri="{BB962C8B-B14F-4D97-AF65-F5344CB8AC3E}">
        <p14:creationId xmlns:p14="http://schemas.microsoft.com/office/powerpoint/2010/main" val="4111084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5F04CA06-28F8-4A87-A23A-F8C676448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75512" y="262462"/>
            <a:ext cx="4511288" cy="49379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/>
              <a:t>Social equity</a:t>
            </a:r>
            <a:endParaRPr lang="en-US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DDA2F018-59E1-4C93-994C-4DA95BE6787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175512" y="950976"/>
            <a:ext cx="4511675" cy="341985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Addressing our two biggest challenges: climate change and social inequity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Focus on diversification</a:t>
            </a:r>
          </a:p>
          <a:p>
            <a:endParaRPr lang="en-CA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bg1"/>
                </a:solidFill>
              </a:rPr>
              <a:t>Importance of depolarizing the conversation</a:t>
            </a:r>
          </a:p>
          <a:p>
            <a:endParaRPr lang="en-US"/>
          </a:p>
        </p:txBody>
      </p:sp>
      <p:pic>
        <p:nvPicPr>
          <p:cNvPr id="3" name="Picture Placeholder 2" descr="A group of people standing on the side of a mountain&#10;&#10;Description automatically generated">
            <a:extLst>
              <a:ext uri="{FF2B5EF4-FFF2-40B4-BE49-F238E27FC236}">
                <a16:creationId xmlns:a16="http://schemas.microsoft.com/office/drawing/2014/main" id="{9CFDE0B0-C56C-4196-85EA-274A44318E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544" r="205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6214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5F04CA06-28F8-4A87-A23A-F8C676448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75512" y="262462"/>
            <a:ext cx="4511288" cy="49379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/>
              <a:t>Building retrofits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DDA2F018-59E1-4C93-994C-4DA95BE6787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175512" y="950976"/>
            <a:ext cx="4511675" cy="341985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Buildings represent 13% of Canada’s carbon pollution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Deep retrofits are healthier, resilient, low-carbon</a:t>
            </a:r>
          </a:p>
          <a:p>
            <a:endParaRPr lang="en-CA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bg1"/>
                </a:solidFill>
              </a:rPr>
              <a:t>The opportunity is enormous … half of our building stock</a:t>
            </a:r>
          </a:p>
          <a:p>
            <a:endParaRPr lang="en-US"/>
          </a:p>
        </p:txBody>
      </p:sp>
      <p:pic>
        <p:nvPicPr>
          <p:cNvPr id="5" name="Picture Placeholder 4" descr="A large ship in the background&#10;&#10;Description automatically generated">
            <a:extLst>
              <a:ext uri="{FF2B5EF4-FFF2-40B4-BE49-F238E27FC236}">
                <a16:creationId xmlns:a16="http://schemas.microsoft.com/office/drawing/2014/main" id="{BE6E996D-EDC4-2F47-ACF9-72305F639F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824" r="238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87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5F04CA06-28F8-4A87-A23A-F8C676448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75512" y="391858"/>
            <a:ext cx="4511288" cy="49379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/>
              <a:t>Electrification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DDA2F018-59E1-4C93-994C-4DA95BE6787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175512" y="1080372"/>
            <a:ext cx="4511675" cy="341985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The importance of modernizing the grid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endParaRPr lang="en-CA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>
              <a:solidFill>
                <a:schemeClr val="bg1"/>
              </a:solidFill>
            </a:endParaRPr>
          </a:p>
          <a:p>
            <a:endParaRPr lang="en-US"/>
          </a:p>
        </p:txBody>
      </p:sp>
      <p:pic>
        <p:nvPicPr>
          <p:cNvPr id="8" name="Picture Placeholder 7" descr="A picture containing outdoor, object, pylon, grass&#10;&#10;Description automatically generated">
            <a:extLst>
              <a:ext uri="{FF2B5EF4-FFF2-40B4-BE49-F238E27FC236}">
                <a16:creationId xmlns:a16="http://schemas.microsoft.com/office/drawing/2014/main" id="{FD310002-3CDB-2544-A543-3D2545C0CF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715" r="237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5293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5F04CA06-28F8-4A87-A23A-F8C676448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75512" y="262462"/>
            <a:ext cx="4511288" cy="728228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/>
              <a:t>Transportation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DDA2F018-59E1-4C93-994C-4DA95BE6787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175512" y="1492915"/>
            <a:ext cx="4511675" cy="287791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Electrifying freight for health, market share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>
                <a:solidFill>
                  <a:schemeClr val="bg1"/>
                </a:solidFill>
              </a:rPr>
              <a:t>Advancing zero-emission commercial vehicles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>
              <a:solidFill>
                <a:schemeClr val="bg1"/>
              </a:solidFill>
            </a:endParaRPr>
          </a:p>
          <a:p>
            <a:endParaRPr lang="en-US"/>
          </a:p>
        </p:txBody>
      </p:sp>
      <p:pic>
        <p:nvPicPr>
          <p:cNvPr id="3" name="Picture Placeholder 2" descr="A view of a city street filled with lots of traffic&#10;&#10;Description automatically generated">
            <a:extLst>
              <a:ext uri="{FF2B5EF4-FFF2-40B4-BE49-F238E27FC236}">
                <a16:creationId xmlns:a16="http://schemas.microsoft.com/office/drawing/2014/main" id="{77C9F796-3768-494D-B8A2-141FF9A72D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450" b="74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3722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3929332" y="313809"/>
            <a:ext cx="4757468" cy="8572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000"/>
              <a:t>Staying the course on climate policy</a:t>
            </a:r>
            <a:br>
              <a:rPr lang="en-US" sz="4000"/>
            </a:br>
            <a:br>
              <a:rPr lang="en-US" sz="4000"/>
            </a:br>
            <a:endParaRPr lang="en-US" sz="2400">
              <a:ea typeface="+mn-ea"/>
            </a:endParaRPr>
          </a:p>
        </p:txBody>
      </p:sp>
      <p:sp>
        <p:nvSpPr>
          <p:cNvPr id="148" name="Google Shape;148;p24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100" lvl="0" indent="0" algn="l" rtl="0"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 lang="en-US" sz="3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000" b="1"/>
          </a:p>
        </p:txBody>
      </p:sp>
      <p:pic>
        <p:nvPicPr>
          <p:cNvPr id="3" name="Picture 2" descr="A large tower that has a sign on the side of a building&#10;&#10;Description automatically generated">
            <a:extLst>
              <a:ext uri="{FF2B5EF4-FFF2-40B4-BE49-F238E27FC236}">
                <a16:creationId xmlns:a16="http://schemas.microsoft.com/office/drawing/2014/main" id="{43C412E5-F2BD-3D43-910F-9F421C43A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75" y="337118"/>
            <a:ext cx="3385317" cy="4368313"/>
          </a:xfrm>
          <a:prstGeom prst="rect">
            <a:avLst/>
          </a:prstGeo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49855E76-B65F-4B35-B2F9-D9A5FA7AB148}"/>
              </a:ext>
            </a:extLst>
          </p:cNvPr>
          <p:cNvSpPr txBox="1">
            <a:spLocks/>
          </p:cNvSpPr>
          <p:nvPr/>
        </p:nvSpPr>
        <p:spPr>
          <a:xfrm>
            <a:off x="4013767" y="1773273"/>
            <a:ext cx="4242100" cy="23603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1F497D"/>
                </a:solidFill>
                <a:latin typeface="Arial"/>
                <a:ea typeface="+mn-ea"/>
                <a:cs typeface="Arial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Arial"/>
                <a:ea typeface="+mn-ea"/>
                <a:cs typeface="Arial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Arial"/>
                <a:ea typeface="+mn-ea"/>
                <a:cs typeface="Arial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Rebuilding efforts must be sustained and leveraged by robust energy and climate policy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>
                <a:solidFill>
                  <a:schemeClr val="bg1"/>
                </a:solidFill>
              </a:rPr>
              <a:t>Now it the time to design our pathways to 2050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>
              <a:solidFill>
                <a:schemeClr val="bg1"/>
              </a:solidFill>
            </a:endParaRPr>
          </a:p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000"/>
              <a:t>Roundtable discussion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sz="quarter" idx="11"/>
          </p:nvPr>
        </p:nvSpPr>
        <p:spPr>
          <a:xfrm>
            <a:off x="457200" y="1093758"/>
            <a:ext cx="8229600" cy="32321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95300" indent="-457200">
              <a:spcBef>
                <a:spcPts val="600"/>
              </a:spcBef>
              <a:buSzPts val="3000"/>
              <a:buFont typeface="Arial"/>
              <a:buChar char="•"/>
            </a:pPr>
            <a:r>
              <a:rPr lang="en-US" sz="2800" dirty="0"/>
              <a:t>What are the barriers to solutions to transform the sectors?</a:t>
            </a:r>
            <a:endParaRPr lang="en-US" dirty="0"/>
          </a:p>
          <a:p>
            <a:pPr marL="495300" indent="-457200">
              <a:spcBef>
                <a:spcPts val="600"/>
              </a:spcBef>
              <a:buSzPts val="3000"/>
              <a:buFont typeface="Arial"/>
              <a:buChar char="•"/>
            </a:pPr>
            <a:r>
              <a:rPr lang="en-US" sz="2800" dirty="0"/>
              <a:t>How can we work with the Ontario and federal governments in their recovery plans?</a:t>
            </a:r>
          </a:p>
          <a:p>
            <a:pPr marL="495300" indent="-457200">
              <a:spcBef>
                <a:spcPts val="600"/>
              </a:spcBef>
              <a:buSzPts val="3000"/>
              <a:buFont typeface="Arial"/>
              <a:buChar char="•"/>
            </a:pPr>
            <a:r>
              <a:rPr lang="en-US" sz="2800"/>
              <a:t>What information do governments need? </a:t>
            </a:r>
            <a:br>
              <a:rPr lang="en-US" sz="2800" dirty="0"/>
            </a:br>
            <a:r>
              <a:rPr lang="en-US" sz="2800"/>
              <a:t>How </a:t>
            </a:r>
            <a:r>
              <a:rPr lang="en-US" sz="2800" dirty="0"/>
              <a:t>can we be a resource?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64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Isabelle Turcotte</a:t>
            </a:r>
          </a:p>
        </p:txBody>
      </p:sp>
      <p:pic>
        <p:nvPicPr>
          <p:cNvPr id="9" name="Picture Placeholder 8" descr="A close up of a person&#10;&#10;Description generated with very high confidence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7125" t="3459" r="10618" b="24284"/>
          <a:stretch/>
        </p:blipFill>
        <p:spPr>
          <a:xfrm>
            <a:off x="530490" y="212025"/>
            <a:ext cx="2960158" cy="4428938"/>
          </a:xfrm>
        </p:spPr>
      </p:pic>
      <p:sp>
        <p:nvSpPr>
          <p:cNvPr id="4" name="Content Placeholder 3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US"/>
              <a:t>Presenter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/>
              <a:t>Federal director, </a:t>
            </a:r>
            <a:br>
              <a:rPr lang="en-US"/>
            </a:br>
            <a:r>
              <a:rPr lang="en-US"/>
              <a:t>Pembina Institute</a:t>
            </a:r>
          </a:p>
        </p:txBody>
      </p:sp>
    </p:spTree>
    <p:extLst>
      <p:ext uri="{BB962C8B-B14F-4D97-AF65-F5344CB8AC3E}">
        <p14:creationId xmlns:p14="http://schemas.microsoft.com/office/powerpoint/2010/main" val="2693575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Carolyn Kim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530490" y="206375"/>
            <a:ext cx="2960158" cy="4440238"/>
          </a:xfrm>
        </p:spPr>
      </p:pic>
      <p:sp>
        <p:nvSpPr>
          <p:cNvPr id="4" name="Content Placeholder 3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US"/>
              <a:t>Presenter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/>
              <a:t>Ontario director, </a:t>
            </a:r>
            <a:br>
              <a:rPr lang="en-US"/>
            </a:br>
            <a:r>
              <a:rPr lang="en-US"/>
              <a:t>Pembina Institute</a:t>
            </a:r>
          </a:p>
        </p:txBody>
      </p:sp>
    </p:spTree>
    <p:extLst>
      <p:ext uri="{BB962C8B-B14F-4D97-AF65-F5344CB8AC3E}">
        <p14:creationId xmlns:p14="http://schemas.microsoft.com/office/powerpoint/2010/main" val="2017752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380631-94C6-D945-B424-17620DA22104}"/>
              </a:ext>
            </a:extLst>
          </p:cNvPr>
          <p:cNvSpPr/>
          <p:nvPr/>
        </p:nvSpPr>
        <p:spPr>
          <a:xfrm>
            <a:off x="457200" y="2435551"/>
            <a:ext cx="8229600" cy="1890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/>
          <p:cNvSpPr>
            <a:spLocks noGrp="1"/>
          </p:cNvSpPr>
          <p:nvPr>
            <p:ph type="title"/>
          </p:nvPr>
        </p:nvSpPr>
        <p:spPr>
          <a:xfrm>
            <a:off x="483781" y="398694"/>
            <a:ext cx="8229600" cy="857250"/>
          </a:xfrm>
        </p:spPr>
        <p:txBody>
          <a:bodyPr/>
          <a:lstStyle/>
          <a:p>
            <a:r>
              <a:rPr lang="en-US" sz="3600">
                <a:solidFill>
                  <a:schemeClr val="tx2"/>
                </a:solidFill>
              </a:rPr>
              <a:t>Building a healthy, prosperous, </a:t>
            </a:r>
            <a:br>
              <a:rPr lang="en-US" sz="3600">
                <a:solidFill>
                  <a:schemeClr val="tx2"/>
                </a:solidFill>
              </a:rPr>
            </a:br>
            <a:r>
              <a:rPr lang="en-US" sz="3600">
                <a:solidFill>
                  <a:schemeClr val="tx2"/>
                </a:solidFill>
              </a:rPr>
              <a:t>low-carbon Canada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5B7C2-3226-754E-A4F2-C2B315718F1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9" name="Conten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200">
                <a:solidFill>
                  <a:srgbClr val="1F497D"/>
                </a:solidFill>
              </a:rPr>
              <a:t>The Pembina Institute is a non-profit think-tank that advocates for strong, effective policies to support Canada's clean-energy transition.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51427" y="2505864"/>
            <a:ext cx="7908035" cy="1685671"/>
            <a:chOff x="551426" y="3341152"/>
            <a:chExt cx="7908035" cy="2247561"/>
          </a:xfrm>
        </p:grpSpPr>
        <p:pic>
          <p:nvPicPr>
            <p:cNvPr id="3" name="Picture 2" descr="Screen Shot 2016-06-22 at 6.10.47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426" y="3341152"/>
              <a:ext cx="1365377" cy="216170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7632" y="3341152"/>
              <a:ext cx="1363726" cy="216170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1578" y="3341153"/>
              <a:ext cx="1360424" cy="215950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2903" y="3341152"/>
              <a:ext cx="1416558" cy="22475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8990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1F497D"/>
                </a:solidFill>
              </a:rPr>
              <a:t>Some recent work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5B7C2-3226-754E-A4F2-C2B315718F1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1" name="Picture 21" descr="A picture containing photo, dark, man, large&#10;&#10;Description generated with very high confidence">
            <a:extLst>
              <a:ext uri="{FF2B5EF4-FFF2-40B4-BE49-F238E27FC236}">
                <a16:creationId xmlns:a16="http://schemas.microsoft.com/office/drawing/2014/main" id="{1E630797-087B-41AB-9D05-01CFB8951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490" y="1149899"/>
            <a:ext cx="1669090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20" descr="A screenshot of a social media post with text and a cloudy blue sky&#10;&#10;Description generated with high confidence">
            <a:extLst>
              <a:ext uri="{FF2B5EF4-FFF2-40B4-BE49-F238E27FC236}">
                <a16:creationId xmlns:a16="http://schemas.microsoft.com/office/drawing/2014/main" id="{AAD9FF4A-90CE-4F38-9D97-FE4EB9C94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329" y="1157657"/>
            <a:ext cx="1669090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2" descr="A close up of a sign&#10;&#10;Description generated with high confidence">
            <a:extLst>
              <a:ext uri="{FF2B5EF4-FFF2-40B4-BE49-F238E27FC236}">
                <a16:creationId xmlns:a16="http://schemas.microsoft.com/office/drawing/2014/main" id="{7FE8C3B8-3159-4908-9002-16E33174E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21" y="1160682"/>
            <a:ext cx="1669090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6" descr="A sign on the side of a building&#10;&#10;Description generated with very high confidence">
            <a:extLst>
              <a:ext uri="{FF2B5EF4-FFF2-40B4-BE49-F238E27FC236}">
                <a16:creationId xmlns:a16="http://schemas.microsoft.com/office/drawing/2014/main" id="{62989A11-7374-4B6A-B4B9-CAD07E1A40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2731" y="1146874"/>
            <a:ext cx="1669090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6791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0" descr="A close up of a map&#10;&#10;Description generated with high confidence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00323" y="1021334"/>
            <a:ext cx="6669025" cy="347825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674C79E-5AA5-7044-9077-8AAC16C1F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rgbClr val="1F497D"/>
                </a:solidFill>
              </a:rPr>
              <a:t>Flattening Canada's climate curve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0" descr="A close up of text on a white background&#10;&#10;Description generated with high confidence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98694" y="1424212"/>
            <a:ext cx="4966064" cy="347825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644097E-8929-414F-8D69-6161AEB6B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1F497D"/>
                </a:solidFill>
              </a:rPr>
              <a:t>How we get there is more important </a:t>
            </a:r>
            <a:br>
              <a:rPr lang="en-US" dirty="0">
                <a:solidFill>
                  <a:srgbClr val="1F497D"/>
                </a:solidFill>
              </a:rPr>
            </a:br>
            <a:r>
              <a:rPr lang="en-US">
                <a:solidFill>
                  <a:srgbClr val="1F497D"/>
                </a:solidFill>
              </a:rPr>
              <a:t>than the journey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108CF1-4285-49A2-A410-00CC4C8F93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93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44097E-8929-414F-8D69-6161AEB6B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1F497D"/>
                </a:solidFill>
              </a:rPr>
              <a:t>How we get there is more important </a:t>
            </a:r>
            <a:br>
              <a:rPr lang="en-US" dirty="0">
                <a:solidFill>
                  <a:srgbClr val="1F497D"/>
                </a:solidFill>
              </a:rPr>
            </a:br>
            <a:r>
              <a:rPr lang="en-US">
                <a:solidFill>
                  <a:srgbClr val="1F497D"/>
                </a:solidFill>
              </a:rPr>
              <a:t>than the journey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F094A9-1E48-41C0-BBB2-1EA5F9DC34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116;p20" descr="A close up of a map&#10;&#10;Description generated with high confidence">
            <a:extLst>
              <a:ext uri="{FF2B5EF4-FFF2-40B4-BE49-F238E27FC236}">
                <a16:creationId xmlns:a16="http://schemas.microsoft.com/office/drawing/2014/main" id="{98F721D0-690E-A848-9EE6-1A712973DBAF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02169" y="1364515"/>
            <a:ext cx="5572029" cy="347825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2062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/>
              <a:t>Rebuilding better</a:t>
            </a:r>
          </a:p>
        </p:txBody>
      </p:sp>
      <p:sp>
        <p:nvSpPr>
          <p:cNvPr id="124" name="Google Shape;124;p21"/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body" sz="quarter" idx="11"/>
          </p:nvPr>
        </p:nvSpPr>
        <p:spPr>
          <a:xfrm>
            <a:off x="610317" y="1201588"/>
            <a:ext cx="8076482" cy="31243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0850" indent="-417513">
              <a:spcBef>
                <a:spcPts val="0"/>
              </a:spcBef>
              <a:buSzPts val="3000"/>
              <a:buChar char="●"/>
            </a:pPr>
            <a:r>
              <a:rPr lang="en-US" sz="3000"/>
              <a:t>Boost economy in the short term</a:t>
            </a:r>
            <a:endParaRPr lang="en-US"/>
          </a:p>
          <a:p>
            <a:pPr marL="450850" indent="-417513">
              <a:spcBef>
                <a:spcPts val="0"/>
              </a:spcBef>
              <a:buSzPts val="3000"/>
              <a:buChar char="●"/>
            </a:pPr>
            <a:r>
              <a:rPr lang="en-US" sz="3000"/>
              <a:t>Build economic competitiveness</a:t>
            </a:r>
          </a:p>
          <a:p>
            <a:pPr marL="450850" lvl="0" indent="-417513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Protect workers against future shocks and disruptions</a:t>
            </a:r>
            <a:endParaRPr lang="en-CA" sz="3000"/>
          </a:p>
        </p:txBody>
      </p:sp>
      <p:pic>
        <p:nvPicPr>
          <p:cNvPr id="3" name="Google Shape;116;p2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A355945-CD27-43D5-91E5-D7F6A01E018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" t="-8" r="-22" b="40897"/>
          <a:stretch/>
        </p:blipFill>
        <p:spPr>
          <a:xfrm rot="21355571">
            <a:off x="3043307" y="3084071"/>
            <a:ext cx="5527393" cy="38179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F7D34A2C47DB4C90A65BC68BE3D95C" ma:contentTypeVersion="0" ma:contentTypeDescription="Create a new document." ma:contentTypeScope="" ma:versionID="01d7e6458b666a12492b8ef3476c3f3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40dc6c1ac662a08220d5fc36eb69a23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A923D4-78BB-4683-BD66-B0957579DDA1}">
  <ds:schemaRefs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5E57AF0-A38A-4789-BFBD-DD808BEFCD5F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7199692-4289-481A-8F4D-315C56EFEC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</Words>
  <Application>Microsoft Office PowerPoint</Application>
  <PresentationFormat>On-screen Show (16:9)</PresentationFormat>
  <Paragraphs>80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Rebuilding Canada for a healthier economic future</vt:lpstr>
      <vt:lpstr>PowerPoint Presentation</vt:lpstr>
      <vt:lpstr>PowerPoint Presentation</vt:lpstr>
      <vt:lpstr>Building a healthy, prosperous,  low-carbon Canada</vt:lpstr>
      <vt:lpstr>Some recent work</vt:lpstr>
      <vt:lpstr>Flattening Canada's climate curve</vt:lpstr>
      <vt:lpstr>How we get there is more important  than the journey</vt:lpstr>
      <vt:lpstr>How we get there is more important  than the journey</vt:lpstr>
      <vt:lpstr>Rebuilding better</vt:lpstr>
      <vt:lpstr>Guiding principles</vt:lpstr>
      <vt:lpstr>Key recommendations</vt:lpstr>
      <vt:lpstr>PowerPoint Presentation</vt:lpstr>
      <vt:lpstr>PowerPoint Presentation</vt:lpstr>
      <vt:lpstr>PowerPoint Presentation</vt:lpstr>
      <vt:lpstr>PowerPoint Presentation</vt:lpstr>
      <vt:lpstr>Staying the course on climate policy  </vt:lpstr>
      <vt:lpstr>Roundtable discussion</vt:lpstr>
    </vt:vector>
  </TitlesOfParts>
  <Company>The Forest Communication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Cretney</dc:creator>
  <cp:lastModifiedBy>Sarah MacWhirter</cp:lastModifiedBy>
  <cp:revision>26</cp:revision>
  <dcterms:created xsi:type="dcterms:W3CDTF">2020-05-08T15:45:50Z</dcterms:created>
  <dcterms:modified xsi:type="dcterms:W3CDTF">2020-06-04T21:27:37Z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0x01010057F7D34A2C47DB4C90A65BC68BE3D95C</vt:lpwstr>
  </property>
</Properties>
</file>